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9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9" r:id="rId3"/>
    <p:sldId id="257" r:id="rId4"/>
    <p:sldId id="259" r:id="rId5"/>
    <p:sldId id="276" r:id="rId6"/>
    <p:sldId id="264" r:id="rId7"/>
    <p:sldId id="261" r:id="rId8"/>
    <p:sldId id="262" r:id="rId9"/>
    <p:sldId id="266" r:id="rId10"/>
    <p:sldId id="270" r:id="rId11"/>
    <p:sldId id="271" r:id="rId12"/>
    <p:sldId id="263" r:id="rId13"/>
    <p:sldId id="272" r:id="rId14"/>
    <p:sldId id="273" r:id="rId15"/>
    <p:sldId id="274" r:id="rId16"/>
    <p:sldId id="268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1" autoAdjust="0"/>
    <p:restoredTop sz="88261" autoAdjust="0"/>
  </p:normalViewPr>
  <p:slideViewPr>
    <p:cSldViewPr>
      <p:cViewPr>
        <p:scale>
          <a:sx n="80" d="100"/>
          <a:sy n="80" d="100"/>
        </p:scale>
        <p:origin x="-126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evo%20Bailey\Documents\Professional\School\Classes\Thesis%20Work\Adder%20Project\Writings\Final%20paper\MC%20delay%20and%20area%20da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evo%20Bailey\Documents\Professional\School\Classes\Thesis%20Work\Adder%20Project\Writings\Final%20paper\MC%20delay%20and%20area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sz="1600" dirty="0"/>
              <a:t>Area comparison of superset vs. traditional adders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data2!$I$17</c:f>
              <c:strCache>
                <c:ptCount val="1"/>
                <c:pt idx="0">
                  <c:v>Superset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numRef>
              <c:f>data2!$G$18:$G$20</c:f>
              <c:numCache>
                <c:formatCode>General</c:formatCode>
                <c:ptCount val="3"/>
                <c:pt idx="0">
                  <c:v>8</c:v>
                </c:pt>
                <c:pt idx="1">
                  <c:v>16</c:v>
                </c:pt>
                <c:pt idx="2">
                  <c:v>32</c:v>
                </c:pt>
              </c:numCache>
            </c:numRef>
          </c:cat>
          <c:val>
            <c:numRef>
              <c:f>data2!$I$18:$I$20</c:f>
              <c:numCache>
                <c:formatCode>General</c:formatCode>
                <c:ptCount val="3"/>
                <c:pt idx="0">
                  <c:v>1704</c:v>
                </c:pt>
                <c:pt idx="1">
                  <c:v>4465</c:v>
                </c:pt>
                <c:pt idx="2">
                  <c:v>11207</c:v>
                </c:pt>
              </c:numCache>
            </c:numRef>
          </c:val>
        </c:ser>
        <c:ser>
          <c:idx val="1"/>
          <c:order val="1"/>
          <c:tx>
            <c:strRef>
              <c:f>data2!$J$17</c:f>
              <c:strCache>
                <c:ptCount val="1"/>
                <c:pt idx="0">
                  <c:v>Kogge-Stone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data2!$G$18:$G$20</c:f>
              <c:numCache>
                <c:formatCode>General</c:formatCode>
                <c:ptCount val="3"/>
                <c:pt idx="0">
                  <c:v>8</c:v>
                </c:pt>
                <c:pt idx="1">
                  <c:v>16</c:v>
                </c:pt>
                <c:pt idx="2">
                  <c:v>32</c:v>
                </c:pt>
              </c:numCache>
            </c:numRef>
          </c:cat>
          <c:val>
            <c:numRef>
              <c:f>data2!$J$18:$J$20</c:f>
              <c:numCache>
                <c:formatCode>General</c:formatCode>
                <c:ptCount val="3"/>
                <c:pt idx="0">
                  <c:v>589</c:v>
                </c:pt>
                <c:pt idx="1">
                  <c:v>1388</c:v>
                </c:pt>
                <c:pt idx="2">
                  <c:v>3248</c:v>
                </c:pt>
              </c:numCache>
            </c:numRef>
          </c:val>
        </c:ser>
        <c:ser>
          <c:idx val="2"/>
          <c:order val="2"/>
          <c:tx>
            <c:strRef>
              <c:f>data2!$K$17</c:f>
              <c:strCache>
                <c:ptCount val="1"/>
                <c:pt idx="0">
                  <c:v>Brent-Kung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cat>
            <c:numRef>
              <c:f>data2!$G$18:$G$20</c:f>
              <c:numCache>
                <c:formatCode>General</c:formatCode>
                <c:ptCount val="3"/>
                <c:pt idx="0">
                  <c:v>8</c:v>
                </c:pt>
                <c:pt idx="1">
                  <c:v>16</c:v>
                </c:pt>
                <c:pt idx="2">
                  <c:v>32</c:v>
                </c:pt>
              </c:numCache>
            </c:numRef>
          </c:cat>
          <c:val>
            <c:numRef>
              <c:f>data2!$K$18:$K$20</c:f>
              <c:numCache>
                <c:formatCode>General</c:formatCode>
                <c:ptCount val="3"/>
                <c:pt idx="0">
                  <c:v>463</c:v>
                </c:pt>
                <c:pt idx="1">
                  <c:v>955</c:v>
                </c:pt>
                <c:pt idx="2">
                  <c:v>1947</c:v>
                </c:pt>
              </c:numCache>
            </c:numRef>
          </c:val>
        </c:ser>
        <c:marker val="1"/>
        <c:axId val="60341632"/>
        <c:axId val="60356480"/>
      </c:lineChart>
      <c:catAx>
        <c:axId val="603416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60356480"/>
        <c:crosses val="autoZero"/>
        <c:auto val="1"/>
        <c:lblAlgn val="ctr"/>
        <c:lblOffset val="100"/>
      </c:catAx>
      <c:valAx>
        <c:axId val="6035648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Area (µm</a:t>
                </a:r>
                <a:r>
                  <a:rPr lang="en-US" baseline="30000"/>
                  <a:t>2</a:t>
                </a:r>
                <a:r>
                  <a:rPr lang="en-US"/>
                  <a:t>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6034163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anchor="t" anchorCtr="1"/>
          <a:lstStyle/>
          <a:p>
            <a:pPr>
              <a:defRPr/>
            </a:pPr>
            <a:r>
              <a:rPr lang="en-US" sz="1400" dirty="0"/>
              <a:t>Critical delay comparison of superset</a:t>
            </a:r>
            <a:r>
              <a:rPr lang="en-US" sz="1400" baseline="0" dirty="0"/>
              <a:t> vs. traditional adders</a:t>
            </a:r>
            <a:endParaRPr lang="en-US" sz="1400" dirty="0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data2!$M$10</c:f>
              <c:strCache>
                <c:ptCount val="1"/>
                <c:pt idx="0">
                  <c:v>Superset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numRef>
              <c:f>data2!$G$18:$G$20</c:f>
              <c:numCache>
                <c:formatCode>General</c:formatCode>
                <c:ptCount val="3"/>
                <c:pt idx="0">
                  <c:v>8</c:v>
                </c:pt>
                <c:pt idx="1">
                  <c:v>16</c:v>
                </c:pt>
                <c:pt idx="2">
                  <c:v>32</c:v>
                </c:pt>
              </c:numCache>
            </c:numRef>
          </c:cat>
          <c:val>
            <c:numRef>
              <c:f>data2!$M$11:$M$13</c:f>
              <c:numCache>
                <c:formatCode>General</c:formatCode>
                <c:ptCount val="3"/>
                <c:pt idx="0">
                  <c:v>1.25</c:v>
                </c:pt>
                <c:pt idx="1">
                  <c:v>1.63</c:v>
                </c:pt>
                <c:pt idx="2">
                  <c:v>2.04</c:v>
                </c:pt>
              </c:numCache>
            </c:numRef>
          </c:val>
        </c:ser>
        <c:ser>
          <c:idx val="1"/>
          <c:order val="1"/>
          <c:tx>
            <c:strRef>
              <c:f>data2!$N$10</c:f>
              <c:strCache>
                <c:ptCount val="1"/>
                <c:pt idx="0">
                  <c:v>Kogge-Stone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data2!$G$18:$G$20</c:f>
              <c:numCache>
                <c:formatCode>General</c:formatCode>
                <c:ptCount val="3"/>
                <c:pt idx="0">
                  <c:v>8</c:v>
                </c:pt>
                <c:pt idx="1">
                  <c:v>16</c:v>
                </c:pt>
                <c:pt idx="2">
                  <c:v>32</c:v>
                </c:pt>
              </c:numCache>
            </c:numRef>
          </c:cat>
          <c:val>
            <c:numRef>
              <c:f>data2!$N$11:$N$13</c:f>
              <c:numCache>
                <c:formatCode>General</c:formatCode>
                <c:ptCount val="3"/>
                <c:pt idx="0">
                  <c:v>0.48</c:v>
                </c:pt>
                <c:pt idx="1">
                  <c:v>0.61</c:v>
                </c:pt>
                <c:pt idx="2">
                  <c:v>0.73</c:v>
                </c:pt>
              </c:numCache>
            </c:numRef>
          </c:val>
        </c:ser>
        <c:ser>
          <c:idx val="2"/>
          <c:order val="2"/>
          <c:tx>
            <c:strRef>
              <c:f>data2!$O$10</c:f>
              <c:strCache>
                <c:ptCount val="1"/>
                <c:pt idx="0">
                  <c:v>Brent-Kung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cat>
            <c:numRef>
              <c:f>data2!$G$18:$G$20</c:f>
              <c:numCache>
                <c:formatCode>General</c:formatCode>
                <c:ptCount val="3"/>
                <c:pt idx="0">
                  <c:v>8</c:v>
                </c:pt>
                <c:pt idx="1">
                  <c:v>16</c:v>
                </c:pt>
                <c:pt idx="2">
                  <c:v>32</c:v>
                </c:pt>
              </c:numCache>
            </c:numRef>
          </c:cat>
          <c:val>
            <c:numRef>
              <c:f>data2!$O$11:$O$13</c:f>
              <c:numCache>
                <c:formatCode>General</c:formatCode>
                <c:ptCount val="3"/>
                <c:pt idx="0">
                  <c:v>0.59</c:v>
                </c:pt>
                <c:pt idx="1">
                  <c:v>0.83</c:v>
                </c:pt>
                <c:pt idx="2">
                  <c:v>1.0900000000000001</c:v>
                </c:pt>
              </c:numCache>
            </c:numRef>
          </c:val>
        </c:ser>
        <c:marker val="1"/>
        <c:axId val="47102208"/>
        <c:axId val="47124864"/>
      </c:lineChart>
      <c:catAx>
        <c:axId val="4710220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47124864"/>
        <c:crosses val="autoZero"/>
        <c:auto val="1"/>
        <c:lblAlgn val="ctr"/>
        <c:lblOffset val="100"/>
      </c:catAx>
      <c:valAx>
        <c:axId val="471248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Delay</a:t>
                </a:r>
                <a:r>
                  <a:rPr lang="en-US" baseline="0"/>
                  <a:t> (ns)</a:t>
                </a:r>
                <a:endParaRPr lang="en-US"/>
              </a:p>
            </c:rich>
          </c:tx>
          <c:layout/>
        </c:title>
        <c:numFmt formatCode="General" sourceLinked="1"/>
        <c:majorTickMark val="none"/>
        <c:tickLblPos val="nextTo"/>
        <c:crossAx val="4710220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47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47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C426375-B582-4CB4-8FEE-BF50D7AED3C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467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67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67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467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61EFE01-0AC2-4163-98A5-8327995EE5D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EFE01-0AC2-4163-98A5-8327995EE5D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Mention how tree is just calculating </a:t>
            </a:r>
            <a:r>
              <a:rPr lang="en-US" dirty="0" err="1" smtClean="0"/>
              <a:t>Cout</a:t>
            </a:r>
            <a:r>
              <a:rPr lang="en-US" dirty="0" smtClean="0"/>
              <a:t>;</a:t>
            </a:r>
            <a:r>
              <a:rPr lang="en-US" baseline="0" dirty="0" smtClean="0"/>
              <a:t> similar trees exist for each sum</a:t>
            </a:r>
          </a:p>
          <a:p>
            <a:pPr>
              <a:buFontTx/>
              <a:buChar char="-"/>
            </a:pPr>
            <a:r>
              <a:rPr lang="en-US" baseline="0" dirty="0" smtClean="0"/>
              <a:t>Mention logic depth of each adder (4 for ripple, 2 for </a:t>
            </a:r>
            <a:r>
              <a:rPr lang="en-US" baseline="0" dirty="0" err="1" smtClean="0"/>
              <a:t>cla</a:t>
            </a:r>
            <a:r>
              <a:rPr lang="en-US" baseline="0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EFE01-0AC2-4163-98A5-8327995EE5D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20582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205831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32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9" name="Picture 8" descr="HPLP Logo with Transparency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086600" y="5650992"/>
            <a:ext cx="2057400" cy="1330535"/>
          </a:xfrm>
          <a:prstGeom prst="rect">
            <a:avLst/>
          </a:prstGeom>
        </p:spPr>
      </p:pic>
      <p:pic>
        <p:nvPicPr>
          <p:cNvPr id="205833" name="Picture 9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43378"/>
            <a:ext cx="2209800" cy="1114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E284732-DA75-4676-BF8F-38485C5AF78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DAA8652-D194-4AC3-B435-F16D520FD76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2D6E554-0075-401A-9883-6A602DC21ED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73D6377-BDB5-4D41-84AF-728DDCF55AF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4E49A4D-9D97-409D-869A-29BF9651269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FC21EC1-1439-4B64-B6FE-9DF63C485FB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7A24BA1-88F1-41BE-A269-6CBBC41E4DA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110A20D-3321-4654-A6C8-CA5E164120D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70800EE-6221-4F0E-9ED0-45453D336B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4362F00-B19A-4E25-A35A-E381A3F10F6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48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204807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08" name="Line 8"/>
          <p:cNvSpPr>
            <a:spLocks noChangeShapeType="1"/>
          </p:cNvSpPr>
          <p:nvPr/>
        </p:nvSpPr>
        <p:spPr bwMode="auto">
          <a:xfrm>
            <a:off x="457200" y="60960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9" name="Picture 3" descr="rolg_scorange.fh.tif                                           00033A04Macintosh HD                   B5E539BA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1440" y="6172200"/>
            <a:ext cx="609600" cy="620628"/>
          </a:xfrm>
          <a:prstGeom prst="rect">
            <a:avLst/>
          </a:prstGeom>
          <a:noFill/>
        </p:spPr>
      </p:pic>
      <p:pic>
        <p:nvPicPr>
          <p:cNvPr id="10" name="Picture 9" descr="HPLP Logo with Transparency.png"/>
          <p:cNvPicPr>
            <a:picLocks noChangeAspect="1"/>
          </p:cNvPicPr>
          <p:nvPr/>
        </p:nvPicPr>
        <p:blipFill>
          <a:blip r:embed="rId14" cstate="print"/>
          <a:srcRect b="20370"/>
          <a:stretch>
            <a:fillRect/>
          </a:stretch>
        </p:blipFill>
        <p:spPr>
          <a:xfrm>
            <a:off x="7664296" y="6096000"/>
            <a:ext cx="1479704" cy="76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Adding the Superset Adder to the </a:t>
            </a:r>
            <a:r>
              <a:rPr lang="en-US" dirty="0" err="1" smtClean="0">
                <a:solidFill>
                  <a:srgbClr val="002060"/>
                </a:solidFill>
              </a:rPr>
              <a:t>DesignWare</a:t>
            </a:r>
            <a:r>
              <a:rPr lang="en-US" dirty="0" smtClean="0">
                <a:solidFill>
                  <a:srgbClr val="002060"/>
                </a:solidFill>
              </a:rPr>
              <a:t> IP Library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Stevo Bailey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554-0075-401A-9883-6A602DC21EDE}" type="slidenum">
              <a:rPr lang="en-US" altLang="en-US" smtClean="0"/>
              <a:pPr/>
              <a:t>10</a:t>
            </a:fld>
            <a:endParaRPr lang="en-US" altLang="en-US"/>
          </a:p>
        </p:txBody>
      </p:sp>
      <p:graphicFrame>
        <p:nvGraphicFramePr>
          <p:cNvPr id="7" name="Chart 6"/>
          <p:cNvGraphicFramePr/>
          <p:nvPr/>
        </p:nvGraphicFramePr>
        <p:xfrm>
          <a:off x="1304925" y="1452562"/>
          <a:ext cx="6534150" cy="3952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Delay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554-0075-401A-9883-6A602DC21EDE}" type="slidenum">
              <a:rPr lang="en-US" altLang="en-US" smtClean="0"/>
              <a:pPr/>
              <a:t>11</a:t>
            </a:fld>
            <a:endParaRPr lang="en-US" altLang="en-US"/>
          </a:p>
        </p:txBody>
      </p:sp>
      <p:graphicFrame>
        <p:nvGraphicFramePr>
          <p:cNvPr id="5" name="Chart 4"/>
          <p:cNvGraphicFramePr/>
          <p:nvPr/>
        </p:nvGraphicFramePr>
        <p:xfrm>
          <a:off x="1304925" y="1452562"/>
          <a:ext cx="6534150" cy="3952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Compiler Code</a:t>
            </a:r>
            <a:endParaRPr lang="en-US" dirty="0"/>
          </a:p>
        </p:txBody>
      </p:sp>
      <p:pic>
        <p:nvPicPr>
          <p:cNvPr id="4" name="Picture 4" descr="C:\Users\Stevo Bailey\Downloads\slcod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90600"/>
            <a:ext cx="4038600" cy="4635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56388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Synthetic Library Code</a:t>
            </a:r>
            <a:endParaRPr lang="en-US" dirty="0"/>
          </a:p>
        </p:txBody>
      </p:sp>
      <p:pic>
        <p:nvPicPr>
          <p:cNvPr id="6" name="Picture 5" descr="C:\Users\Stevo Bailey\Downloads\script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399" y="990600"/>
            <a:ext cx="4100733" cy="2514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724400" y="35052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TCL Script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554-0075-401A-9883-6A602DC21EDE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Compiler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554-0075-401A-9883-6A602DC21EDE}" type="slidenum">
              <a:rPr lang="en-US" altLang="en-US" smtClean="0"/>
              <a:pPr/>
              <a:t>13</a:t>
            </a:fld>
            <a:endParaRPr lang="en-US" altLang="en-US"/>
          </a:p>
        </p:txBody>
      </p:sp>
      <p:pic>
        <p:nvPicPr>
          <p:cNvPr id="28674" name="Picture 2" descr="C:\Users\Stevo Bailey\Downloads\schemati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491" y="1143000"/>
            <a:ext cx="7825018" cy="4267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52700" y="5498068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8-bit Superset Adder Schematic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Compiler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554-0075-401A-9883-6A602DC21EDE}" type="slidenum">
              <a:rPr lang="en-US" altLang="en-US" smtClean="0"/>
              <a:pPr/>
              <a:t>14</a:t>
            </a:fld>
            <a:endParaRPr lang="en-US" altLang="en-US"/>
          </a:p>
        </p:txBody>
      </p:sp>
      <p:pic>
        <p:nvPicPr>
          <p:cNvPr id="6" name="Picture 2" descr="C:\Users\Stevo Bailey\Downloads\schematic_clo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491" y="1143000"/>
            <a:ext cx="7825019" cy="4267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52700" y="5498068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8-bit Superset Adder Schematic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I get VCS to simulate my adders when they include library components?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554-0075-401A-9883-6A602DC21EDE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2209800"/>
            <a:ext cx="533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Questions?</a:t>
            </a:r>
            <a:endParaRPr lang="en-US" sz="7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A20D-3321-4654-A6C8-CA5E164120D3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Motivation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 scaling exacerbates variation and reliability issues</a:t>
            </a:r>
          </a:p>
          <a:p>
            <a:r>
              <a:rPr lang="en-US" dirty="0" smtClean="0"/>
              <a:t>Memory circuits have redundancy and error detection/correction schemes</a:t>
            </a:r>
          </a:p>
          <a:p>
            <a:r>
              <a:rPr lang="en-US" dirty="0" smtClean="0"/>
              <a:t>Need arises for robust arithmetic </a:t>
            </a:r>
            <a:r>
              <a:rPr lang="en-US" dirty="0" err="1" smtClean="0"/>
              <a:t>datapaths</a:t>
            </a:r>
            <a:endParaRPr lang="en-US" dirty="0" smtClean="0"/>
          </a:p>
          <a:p>
            <a:r>
              <a:rPr lang="en-US" dirty="0" smtClean="0"/>
              <a:t>Redundancy, reconfiguration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554-0075-401A-9883-6A602DC21EDE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 in Circuits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5334000" y="14478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715000" y="14478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172200" y="14478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53200" y="14478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257800" y="1676400"/>
            <a:ext cx="533400" cy="304800"/>
          </a:xfrm>
          <a:prstGeom prst="rect">
            <a:avLst/>
          </a:prstGeom>
          <a:noFill/>
          <a:ln w="38100" cap="sq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96000" y="1676400"/>
            <a:ext cx="533400" cy="304800"/>
          </a:xfrm>
          <a:prstGeom prst="rect">
            <a:avLst/>
          </a:prstGeom>
          <a:noFill/>
          <a:ln w="38100" cap="sq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7010400" y="14478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391400" y="14478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848600" y="14478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229600" y="14478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934200" y="1676400"/>
            <a:ext cx="533400" cy="304800"/>
          </a:xfrm>
          <a:prstGeom prst="rect">
            <a:avLst/>
          </a:prstGeom>
          <a:noFill/>
          <a:ln w="38100" cap="sq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72400" y="1676400"/>
            <a:ext cx="533400" cy="304800"/>
          </a:xfrm>
          <a:prstGeom prst="rect">
            <a:avLst/>
          </a:prstGeom>
          <a:noFill/>
          <a:ln w="38100" cap="sq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181600" y="1143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r>
              <a:rPr lang="en-US" dirty="0" smtClean="0"/>
              <a:t>  B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019800" y="1143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r>
              <a:rPr lang="en-US" dirty="0" smtClean="0"/>
              <a:t>  B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858000" y="1143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  B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96200" y="1143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0</a:t>
            </a:r>
            <a:r>
              <a:rPr lang="en-US" dirty="0" smtClean="0"/>
              <a:t>  B</a:t>
            </a:r>
            <a:r>
              <a:rPr lang="en-US" baseline="-25000" dirty="0" smtClean="0"/>
              <a:t>0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5334000" y="19812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715000" y="19812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172200" y="19812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553200" y="19812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10400" y="19812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391400" y="19812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848600" y="19812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8229600" y="19812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181600" y="2133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r>
              <a:rPr lang="en-US" baseline="-25000" dirty="0" smtClean="0"/>
              <a:t>3</a:t>
            </a:r>
            <a:r>
              <a:rPr lang="en-US" dirty="0" smtClean="0"/>
              <a:t>  P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019800" y="2133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r>
              <a:rPr lang="en-US" baseline="-25000" dirty="0" smtClean="0"/>
              <a:t>2</a:t>
            </a:r>
            <a:r>
              <a:rPr lang="en-US" dirty="0" smtClean="0"/>
              <a:t>  P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858000" y="2133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r>
              <a:rPr lang="en-US" baseline="-25000" dirty="0" smtClean="0"/>
              <a:t>1</a:t>
            </a:r>
            <a:r>
              <a:rPr lang="en-US" dirty="0" smtClean="0"/>
              <a:t>  P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696200" y="2133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r>
              <a:rPr lang="en-US" baseline="-25000" dirty="0" smtClean="0"/>
              <a:t>0</a:t>
            </a:r>
            <a:r>
              <a:rPr lang="en-US" dirty="0" smtClean="0"/>
              <a:t>  P</a:t>
            </a:r>
            <a:r>
              <a:rPr lang="en-US" baseline="-25000" dirty="0" smtClean="0"/>
              <a:t>0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5334000" y="24384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715000" y="24384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172200" y="24384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553200" y="24384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7010400" y="24384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7391400" y="24384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848600" y="24384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8229600" y="24384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5257800" y="2667000"/>
            <a:ext cx="1371600" cy="304800"/>
          </a:xfrm>
          <a:prstGeom prst="rect">
            <a:avLst/>
          </a:prstGeom>
          <a:noFill/>
          <a:ln w="38100" cap="sq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6934200" y="2667000"/>
            <a:ext cx="1371600" cy="304800"/>
          </a:xfrm>
          <a:prstGeom prst="rect">
            <a:avLst/>
          </a:prstGeom>
          <a:noFill/>
          <a:ln w="38100" cap="sq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>
            <a:off x="6172200" y="29718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553200" y="29718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7010400" y="29718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7391400" y="29718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6096000" y="3733800"/>
            <a:ext cx="1371600" cy="304800"/>
          </a:xfrm>
          <a:prstGeom prst="rect">
            <a:avLst/>
          </a:prstGeom>
          <a:noFill/>
          <a:ln w="38100" cap="sq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cxnSp>
        <p:nvCxnSpPr>
          <p:cNvPr id="51" name="Straight Connector 50"/>
          <p:cNvCxnSpPr/>
          <p:nvPr/>
        </p:nvCxnSpPr>
        <p:spPr>
          <a:xfrm>
            <a:off x="6172200" y="35052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6553200" y="35052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010400" y="35052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7391400" y="35052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943600" y="3124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r>
              <a:rPr lang="en-US" baseline="-25000" dirty="0" smtClean="0"/>
              <a:t>3:2</a:t>
            </a:r>
            <a:r>
              <a:rPr lang="en-US" dirty="0" smtClean="0"/>
              <a:t> P</a:t>
            </a:r>
            <a:r>
              <a:rPr lang="en-US" baseline="-25000" dirty="0" smtClean="0"/>
              <a:t>3:2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6781800" y="3124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r>
              <a:rPr lang="en-US" baseline="-25000" dirty="0" smtClean="0"/>
              <a:t>1:0</a:t>
            </a:r>
            <a:r>
              <a:rPr lang="en-US" dirty="0" smtClean="0"/>
              <a:t> P</a:t>
            </a:r>
            <a:r>
              <a:rPr lang="en-US" baseline="-25000" dirty="0" smtClean="0"/>
              <a:t>1:0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57" name="Straight Connector 56"/>
          <p:cNvCxnSpPr/>
          <p:nvPr/>
        </p:nvCxnSpPr>
        <p:spPr>
          <a:xfrm>
            <a:off x="6553200" y="40386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7010400" y="40386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6324600" y="4191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r>
              <a:rPr lang="en-US" baseline="-25000" dirty="0" smtClean="0"/>
              <a:t>3:0</a:t>
            </a:r>
            <a:r>
              <a:rPr lang="en-US" dirty="0" smtClean="0"/>
              <a:t> P</a:t>
            </a:r>
            <a:r>
              <a:rPr lang="en-US" baseline="-25000" dirty="0" smtClean="0"/>
              <a:t>3:0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8305800" y="1600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Setup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772400" y="36576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CLA (Prefix) Blocks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8001000" y="3048000"/>
            <a:ext cx="0" cy="685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7543800" y="3886200"/>
            <a:ext cx="30480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57200" y="5638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(G</a:t>
            </a:r>
            <a:r>
              <a:rPr lang="en-US" baseline="-25000" dirty="0" smtClean="0"/>
              <a:t>1:0</a:t>
            </a:r>
            <a:r>
              <a:rPr lang="en-US" dirty="0" smtClean="0"/>
              <a:t>, P</a:t>
            </a:r>
            <a:r>
              <a:rPr lang="en-US" baseline="-25000" dirty="0" smtClean="0"/>
              <a:t>1:0</a:t>
            </a:r>
            <a:r>
              <a:rPr lang="en-US" dirty="0" smtClean="0"/>
              <a:t>) = (G</a:t>
            </a:r>
            <a:r>
              <a:rPr lang="en-US" baseline="-25000" dirty="0" smtClean="0"/>
              <a:t>1</a:t>
            </a:r>
            <a:r>
              <a:rPr lang="en-US" dirty="0" smtClean="0"/>
              <a:t> + P</a:t>
            </a:r>
            <a:r>
              <a:rPr lang="en-US" baseline="-25000" dirty="0" smtClean="0"/>
              <a:t>1</a:t>
            </a:r>
            <a:r>
              <a:rPr lang="en-US" dirty="0" smtClean="0"/>
              <a:t>G</a:t>
            </a:r>
            <a:r>
              <a:rPr lang="en-US" baseline="-25000" dirty="0" smtClean="0"/>
              <a:t>0</a:t>
            </a:r>
            <a:r>
              <a:rPr lang="en-US" dirty="0" smtClean="0"/>
              <a:t>, P</a:t>
            </a:r>
            <a:r>
              <a:rPr lang="en-US" baseline="-25000" dirty="0" smtClean="0"/>
              <a:t>1</a:t>
            </a:r>
            <a:r>
              <a:rPr lang="en-US" dirty="0" smtClean="0"/>
              <a:t>P</a:t>
            </a:r>
            <a:r>
              <a:rPr lang="en-US" baseline="-25000" dirty="0" smtClean="0"/>
              <a:t>0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1066800" y="534566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Prefix Operation:</a:t>
            </a:r>
            <a:endParaRPr lang="en-US" dirty="0"/>
          </a:p>
        </p:txBody>
      </p:sp>
      <p:cxnSp>
        <p:nvCxnSpPr>
          <p:cNvPr id="66" name="Straight Connector 65"/>
          <p:cNvCxnSpPr/>
          <p:nvPr/>
        </p:nvCxnSpPr>
        <p:spPr>
          <a:xfrm>
            <a:off x="609600" y="1447800"/>
            <a:ext cx="0" cy="18288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990600" y="1447800"/>
            <a:ext cx="0" cy="18288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1447800" y="1447800"/>
            <a:ext cx="0" cy="12954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828800" y="1447800"/>
            <a:ext cx="0" cy="12954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33400" y="3276600"/>
            <a:ext cx="533400" cy="304800"/>
          </a:xfrm>
          <a:prstGeom prst="rect">
            <a:avLst/>
          </a:prstGeom>
          <a:noFill/>
          <a:ln w="38100" cap="sq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1371600" y="2743200"/>
            <a:ext cx="533400" cy="304800"/>
          </a:xfrm>
          <a:prstGeom prst="rect">
            <a:avLst/>
          </a:prstGeom>
          <a:noFill/>
          <a:ln w="38100" cap="sq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cxnSp>
        <p:nvCxnSpPr>
          <p:cNvPr id="72" name="Straight Connector 71"/>
          <p:cNvCxnSpPr/>
          <p:nvPr/>
        </p:nvCxnSpPr>
        <p:spPr>
          <a:xfrm>
            <a:off x="2286000" y="1447800"/>
            <a:ext cx="0" cy="7620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667000" y="1447800"/>
            <a:ext cx="0" cy="7620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3124200" y="14478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3505200" y="14478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2209800" y="2209800"/>
            <a:ext cx="533400" cy="304800"/>
          </a:xfrm>
          <a:prstGeom prst="rect">
            <a:avLst/>
          </a:prstGeom>
          <a:noFill/>
          <a:ln w="38100" cap="sq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3044952" y="1676400"/>
            <a:ext cx="533400" cy="304800"/>
          </a:xfrm>
          <a:prstGeom prst="rect">
            <a:avLst/>
          </a:prstGeom>
          <a:noFill/>
          <a:ln w="38100" cap="sq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457200" y="1143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r>
              <a:rPr lang="en-US" dirty="0" smtClean="0"/>
              <a:t>  B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1295400" y="1143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r>
              <a:rPr lang="en-US" dirty="0" smtClean="0"/>
              <a:t>  B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2133600" y="1143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  B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2971800" y="1143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0</a:t>
            </a:r>
            <a:r>
              <a:rPr lang="en-US" dirty="0" smtClean="0"/>
              <a:t>  B</a:t>
            </a:r>
            <a:r>
              <a:rPr lang="en-US" baseline="-25000" dirty="0" smtClean="0"/>
              <a:t>0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82" name="Straight Connector 81"/>
          <p:cNvCxnSpPr/>
          <p:nvPr/>
        </p:nvCxnSpPr>
        <p:spPr>
          <a:xfrm>
            <a:off x="3505200" y="1981200"/>
            <a:ext cx="0" cy="18288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2286000" y="2514600"/>
            <a:ext cx="0" cy="393192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>
            <a:off x="1905000" y="2895600"/>
            <a:ext cx="393192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3124200" y="1984248"/>
            <a:ext cx="0" cy="393192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H="1">
            <a:off x="2743200" y="2362200"/>
            <a:ext cx="393192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1447800" y="3048000"/>
            <a:ext cx="0" cy="393192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H="1">
            <a:off x="1066800" y="3429000"/>
            <a:ext cx="393192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2667000" y="2514600"/>
            <a:ext cx="0" cy="12954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1828800" y="3048000"/>
            <a:ext cx="0" cy="7620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990600" y="35814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609600" y="3581400"/>
            <a:ext cx="0" cy="228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072384" y="164592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FA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62000" y="3733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95" name="TextBox 94"/>
          <p:cNvSpPr txBox="1"/>
          <p:nvPr/>
        </p:nvSpPr>
        <p:spPr>
          <a:xfrm>
            <a:off x="2438400" y="3733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96" name="TextBox 95"/>
          <p:cNvSpPr txBox="1"/>
          <p:nvPr/>
        </p:nvSpPr>
        <p:spPr>
          <a:xfrm>
            <a:off x="1600200" y="3733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97" name="TextBox 96"/>
          <p:cNvSpPr txBox="1"/>
          <p:nvPr/>
        </p:nvSpPr>
        <p:spPr>
          <a:xfrm>
            <a:off x="304800" y="37338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</a:t>
            </a:r>
            <a:r>
              <a:rPr lang="en-US" baseline="-25000" dirty="0" err="1" smtClean="0"/>
              <a:t>out</a:t>
            </a:r>
            <a:endParaRPr lang="en-US" baseline="-25000" dirty="0"/>
          </a:p>
        </p:txBody>
      </p:sp>
      <p:sp>
        <p:nvSpPr>
          <p:cNvPr id="98" name="TextBox 97"/>
          <p:cNvSpPr txBox="1"/>
          <p:nvPr/>
        </p:nvSpPr>
        <p:spPr>
          <a:xfrm>
            <a:off x="3276600" y="3733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0</a:t>
            </a:r>
            <a:endParaRPr lang="en-US" baseline="-25000" dirty="0"/>
          </a:p>
        </p:txBody>
      </p:sp>
      <p:sp>
        <p:nvSpPr>
          <p:cNvPr id="99" name="TextBox 98"/>
          <p:cNvSpPr txBox="1"/>
          <p:nvPr/>
        </p:nvSpPr>
        <p:spPr>
          <a:xfrm>
            <a:off x="228600" y="41910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Ripple Carry Addition Delay: </a:t>
            </a:r>
          </a:p>
          <a:p>
            <a:pPr algn="ctr"/>
            <a:r>
              <a:rPr lang="en-US" i="1" dirty="0" smtClean="0"/>
              <a:t>O(N)</a:t>
            </a:r>
            <a:endParaRPr lang="en-US" i="1" dirty="0"/>
          </a:p>
        </p:txBody>
      </p:sp>
      <p:sp>
        <p:nvSpPr>
          <p:cNvPr id="100" name="TextBox 99"/>
          <p:cNvSpPr txBox="1"/>
          <p:nvPr/>
        </p:nvSpPr>
        <p:spPr>
          <a:xfrm>
            <a:off x="2240280" y="2176272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FA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408176" y="27157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FA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57784" y="324612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FA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572000" y="5638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i</a:t>
            </a:r>
            <a:r>
              <a:rPr lang="en-US" dirty="0" smtClean="0"/>
              <a:t> = G</a:t>
            </a:r>
            <a:r>
              <a:rPr lang="en-US" baseline="-25000" dirty="0" smtClean="0"/>
              <a:t>i-1:0</a:t>
            </a:r>
            <a:r>
              <a:rPr lang="en-US" dirty="0" smtClean="0"/>
              <a:t> XOR P</a:t>
            </a:r>
            <a:r>
              <a:rPr lang="en-US" baseline="-25000" dirty="0" smtClean="0"/>
              <a:t>i</a:t>
            </a:r>
            <a:endParaRPr lang="en-US" baseline="-25000" dirty="0"/>
          </a:p>
        </p:txBody>
      </p:sp>
      <p:sp>
        <p:nvSpPr>
          <p:cNvPr id="104" name="TextBox 103"/>
          <p:cNvSpPr txBox="1"/>
          <p:nvPr/>
        </p:nvSpPr>
        <p:spPr>
          <a:xfrm>
            <a:off x="3962400" y="5345668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Sum Calculation (not shown):</a:t>
            </a:r>
            <a:endParaRPr lang="en-US" dirty="0"/>
          </a:p>
        </p:txBody>
      </p:sp>
      <p:sp>
        <p:nvSpPr>
          <p:cNvPr id="105" name="TextBox 104"/>
          <p:cNvSpPr txBox="1"/>
          <p:nvPr/>
        </p:nvSpPr>
        <p:spPr>
          <a:xfrm>
            <a:off x="4953000" y="45720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Minimum Parallel Prefix Delay: </a:t>
            </a:r>
          </a:p>
          <a:p>
            <a:pPr algn="ctr"/>
            <a:r>
              <a:rPr lang="en-US" i="1" dirty="0" smtClean="0"/>
              <a:t>O(log</a:t>
            </a:r>
            <a:r>
              <a:rPr lang="en-US" i="1" baseline="-25000" dirty="0" smtClean="0"/>
              <a:t>2</a:t>
            </a:r>
            <a:r>
              <a:rPr lang="en-US" i="1" dirty="0" smtClean="0"/>
              <a:t>N)</a:t>
            </a:r>
            <a:endParaRPr lang="en-US" i="1" dirty="0"/>
          </a:p>
        </p:txBody>
      </p:sp>
      <p:cxnSp>
        <p:nvCxnSpPr>
          <p:cNvPr id="106" name="Straight Connector 105"/>
          <p:cNvCxnSpPr/>
          <p:nvPr/>
        </p:nvCxnSpPr>
        <p:spPr>
          <a:xfrm>
            <a:off x="3962400" y="1450848"/>
            <a:ext cx="0" cy="393192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H="1">
            <a:off x="3581400" y="1828800"/>
            <a:ext cx="393192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3810000" y="1143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</a:t>
            </a:r>
            <a:r>
              <a:rPr lang="en-US" baseline="-25000" dirty="0" err="1" smtClean="0"/>
              <a:t>in</a:t>
            </a:r>
            <a:endParaRPr lang="en-US" baseline="-25000" dirty="0"/>
          </a:p>
        </p:txBody>
      </p:sp>
      <p:sp>
        <p:nvSpPr>
          <p:cNvPr id="110" name="Slide Number Placeholder 10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554-0075-401A-9883-6A602DC21EDE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Prefix Adders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0"/>
            <a:ext cx="24669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810000"/>
            <a:ext cx="246697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1295400"/>
            <a:ext cx="246697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423987" y="2667000"/>
            <a:ext cx="2514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Kogge</a:t>
            </a:r>
            <a:r>
              <a:rPr lang="en-US" dirty="0" smtClean="0"/>
              <a:t>-Stone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447800" y="5229225"/>
            <a:ext cx="2514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Han-Carlson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57800" y="3019425"/>
            <a:ext cx="2514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Brent-Kung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554-0075-401A-9883-6A602DC21EDE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0" y="3886200"/>
            <a:ext cx="4343400" cy="1371600"/>
          </a:xfrm>
        </p:spPr>
        <p:txBody>
          <a:bodyPr/>
          <a:lstStyle/>
          <a:p>
            <a:r>
              <a:rPr lang="en-US" dirty="0" smtClean="0"/>
              <a:t>Trade logic depth (delay) for complexity (area and power)</a:t>
            </a:r>
          </a:p>
          <a:p>
            <a:r>
              <a:rPr lang="en-US" dirty="0" smtClean="0"/>
              <a:t>Radix </a:t>
            </a:r>
            <a:r>
              <a:rPr lang="en-US" dirty="0" smtClean="0"/>
              <a:t>2, fan-in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Superset Adder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52600"/>
            <a:ext cx="252412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43000" y="374546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Full Tree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524000"/>
            <a:ext cx="20955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4800" y="4572000"/>
            <a:ext cx="5029200" cy="1143000"/>
          </a:xfrm>
        </p:spPr>
        <p:txBody>
          <a:bodyPr/>
          <a:lstStyle/>
          <a:p>
            <a:r>
              <a:rPr lang="en-US" dirty="0" smtClean="0"/>
              <a:t>Full controllability over prefix nodes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Synopsys Overview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76400" y="1676400"/>
            <a:ext cx="1295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Module Compiler Code</a:t>
            </a:r>
            <a:endParaRPr lang="en-US" dirty="0"/>
          </a:p>
        </p:txBody>
      </p:sp>
      <p:cxnSp>
        <p:nvCxnSpPr>
          <p:cNvPr id="6" name="Straight Arrow Connector 5"/>
          <p:cNvCxnSpPr>
            <a:stCxn id="4" idx="3"/>
          </p:cNvCxnSpPr>
          <p:nvPr/>
        </p:nvCxnSpPr>
        <p:spPr>
          <a:xfrm>
            <a:off x="2971800" y="2133600"/>
            <a:ext cx="9906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962400" y="1676400"/>
            <a:ext cx="1295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Module Compiler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248400" y="1676400"/>
            <a:ext cx="1295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Optimized VHDL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257800" y="2133600"/>
            <a:ext cx="9906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934200" y="2590800"/>
            <a:ext cx="0" cy="533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248400" y="3124200"/>
            <a:ext cx="1295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Analyze VHDL in DC</a:t>
            </a:r>
            <a:endParaRPr lang="en-US" dirty="0"/>
          </a:p>
        </p:txBody>
      </p:sp>
      <p:cxnSp>
        <p:nvCxnSpPr>
          <p:cNvPr id="14" name="Straight Arrow Connector 13"/>
          <p:cNvCxnSpPr>
            <a:endCxn id="17" idx="3"/>
          </p:cNvCxnSpPr>
          <p:nvPr/>
        </p:nvCxnSpPr>
        <p:spPr>
          <a:xfrm flipH="1">
            <a:off x="5257800" y="3581400"/>
            <a:ext cx="9906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962400" y="3124200"/>
            <a:ext cx="1295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Synthetic Library Code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2971800" y="3581400"/>
            <a:ext cx="9906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676400" y="3124200"/>
            <a:ext cx="1295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Add to DC Synthetic Library Path </a:t>
            </a:r>
            <a:endParaRPr lang="en-US" sz="1600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554-0075-401A-9883-6A602DC21EDE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Compiler Input and Synthesis</a:t>
            </a:r>
            <a:endParaRPr lang="en-US" dirty="0"/>
          </a:p>
        </p:txBody>
      </p:sp>
      <p:pic>
        <p:nvPicPr>
          <p:cNvPr id="3074" name="Picture 2" descr="C:\Users\Stevo Bailey\Downloads\m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990600"/>
            <a:ext cx="4038600" cy="4627047"/>
          </a:xfrm>
          <a:prstGeom prst="rect">
            <a:avLst/>
          </a:prstGeom>
          <a:noFill/>
        </p:spPr>
      </p:pic>
      <p:pic>
        <p:nvPicPr>
          <p:cNvPr id="3075" name="Picture 3" descr="C:\Users\Stevo Bailey\Downloads\cod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990600"/>
            <a:ext cx="4038600" cy="46355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81000" y="56388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MCL Code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24400" y="56388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Module Compiler Analysis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554-0075-401A-9883-6A602DC21EDE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Compiler Output</a:t>
            </a:r>
            <a:endParaRPr lang="en-US" dirty="0"/>
          </a:p>
        </p:txBody>
      </p:sp>
      <p:pic>
        <p:nvPicPr>
          <p:cNvPr id="5" name="Picture 2" descr="C:\Users\Stevo Bailey\Downloads\result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990600"/>
            <a:ext cx="4040835" cy="4648200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>
          <a:xfrm>
            <a:off x="1447800" y="2819400"/>
            <a:ext cx="838200" cy="609600"/>
          </a:xfrm>
          <a:prstGeom prst="ellipse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Users\Stevo Bailey\Downloads\vhd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990600"/>
            <a:ext cx="4038600" cy="4627047"/>
          </a:xfrm>
          <a:prstGeom prst="rect">
            <a:avLst/>
          </a:prstGeom>
          <a:noFill/>
        </p:spPr>
      </p:pic>
      <p:cxnSp>
        <p:nvCxnSpPr>
          <p:cNvPr id="11" name="Straight Connector 10"/>
          <p:cNvCxnSpPr/>
          <p:nvPr/>
        </p:nvCxnSpPr>
        <p:spPr>
          <a:xfrm flipV="1">
            <a:off x="1866900" y="990600"/>
            <a:ext cx="2857500" cy="18288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905000" y="3429000"/>
            <a:ext cx="2819400" cy="22098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81000" y="56388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Module Compiler Output Files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724400" y="56388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Module Compiler Output VHDL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554-0075-401A-9883-6A602DC21EDE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tevo Bailey\Downloads\rpv_ma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066800"/>
            <a:ext cx="6400800" cy="443202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Compiler Relative Placement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81200" y="54864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Relative Placement View (manual)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554-0075-401A-9883-6A602DC21EDE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 (HPLP)">
  <a:themeElements>
    <a:clrScheme name="Custom 2">
      <a:dk1>
        <a:srgbClr val="000000"/>
      </a:dk1>
      <a:lt1>
        <a:srgbClr val="FFFFFF"/>
      </a:lt1>
      <a:dk2>
        <a:srgbClr val="002060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Office Them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2082</TotalTime>
  <Words>327</Words>
  <Application>Microsoft Office PowerPoint</Application>
  <PresentationFormat>On-screen Show (4:3)</PresentationFormat>
  <Paragraphs>103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Edge (HPLP)</vt:lpstr>
      <vt:lpstr>Adding the Superset Adder to the DesignWare IP Library</vt:lpstr>
      <vt:lpstr>Motivation</vt:lpstr>
      <vt:lpstr>Addition in Circuits</vt:lpstr>
      <vt:lpstr>Parallel Prefix Adders</vt:lpstr>
      <vt:lpstr>Superset Adder</vt:lpstr>
      <vt:lpstr>Synopsys Overview</vt:lpstr>
      <vt:lpstr>Module Compiler Input and Synthesis</vt:lpstr>
      <vt:lpstr>Module Compiler Output</vt:lpstr>
      <vt:lpstr>Module Compiler Relative Placement</vt:lpstr>
      <vt:lpstr>Area Comparison</vt:lpstr>
      <vt:lpstr>Delay Comparison</vt:lpstr>
      <vt:lpstr>Design Compiler Code</vt:lpstr>
      <vt:lpstr>Design Compiler</vt:lpstr>
      <vt:lpstr>Design Compiler</vt:lpstr>
      <vt:lpstr>Current Issue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Mehdi Kabir</dc:creator>
  <cp:lastModifiedBy>Stevo Bailey</cp:lastModifiedBy>
  <cp:revision>98</cp:revision>
  <cp:lastPrinted>1601-01-01T00:00:00Z</cp:lastPrinted>
  <dcterms:created xsi:type="dcterms:W3CDTF">2011-12-02T23:41:00Z</dcterms:created>
  <dcterms:modified xsi:type="dcterms:W3CDTF">2012-05-08T17:10:30Z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TC102037711033</vt:lpwstr>
  </property>
</Properties>
</file>